
<file path=[Content_Types].xml><?xml version="1.0" encoding="utf-8"?>
<Types xmlns="http://schemas.openxmlformats.org/package/2006/content-types">
  <Default Extension="fntdata" ContentType="application/x-fontdata"/>
  <Default Extension="jfif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8" r:id="rId4"/>
    <p:sldId id="269" r:id="rId5"/>
    <p:sldId id="267" r:id="rId6"/>
    <p:sldId id="265" r:id="rId7"/>
    <p:sldId id="257" r:id="rId8"/>
    <p:sldId id="264" r:id="rId9"/>
    <p:sldId id="258" r:id="rId10"/>
    <p:sldId id="263" r:id="rId11"/>
    <p:sldId id="261" r:id="rId12"/>
    <p:sldId id="266" r:id="rId13"/>
    <p:sldId id="260" r:id="rId14"/>
  </p:sldIdLst>
  <p:sldSz cx="18288000" cy="10287000"/>
  <p:notesSz cx="6858000" cy="9144000"/>
  <p:embeddedFontLst>
    <p:embeddedFont>
      <p:font typeface="Aharoni" panose="02010803020104030203" pitchFamily="2" charset="-79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eague Spartan" panose="02020500000000000000" charset="0"/>
      <p:regular r:id="rId21"/>
    </p:embeddedFont>
    <p:embeddedFont>
      <p:font typeface="Microsoft JhengHei Light" panose="020B0304030504040204" pitchFamily="34" charset="-120"/>
      <p:regular r:id="rId22"/>
    </p:embeddedFont>
    <p:embeddedFont>
      <p:font typeface="標楷體" panose="03000509000000000000" pitchFamily="65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0" userDrawn="1">
          <p15:clr>
            <a:srgbClr val="A4A3A4"/>
          </p15:clr>
        </p15:guide>
        <p15:guide id="2" pos="912" userDrawn="1">
          <p15:clr>
            <a:srgbClr val="A4A3A4"/>
          </p15:clr>
        </p15:guide>
        <p15:guide id="3" pos="1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486" y="114"/>
      </p:cViewPr>
      <p:guideLst>
        <p:guide orient="horz" pos="2040"/>
        <p:guide pos="912"/>
        <p:guide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F5BCC-8F8B-47BF-9840-A590A3426562}" type="datetimeFigureOut">
              <a:rPr lang="zh-TW" altLang="en-US" smtClean="0"/>
              <a:t>2022/12/28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4098E-278A-4517-92AF-F8E942FFB5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59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2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81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56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80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54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4098E-278A-4517-92AF-F8E942FFB5A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810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5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fif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4.jfif"/><Relationship Id="rId4" Type="http://schemas.openxmlformats.org/officeDocument/2006/relationships/image" Target="../media/image2.png"/><Relationship Id="rId9" Type="http://schemas.openxmlformats.org/officeDocument/2006/relationships/image" Target="../media/image13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7.png"/><Relationship Id="rId4" Type="http://schemas.openxmlformats.org/officeDocument/2006/relationships/image" Target="../media/image5.sv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528869" y="-544892"/>
            <a:ext cx="3096042" cy="3147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8177652">
            <a:off x="-1469150" y="7117722"/>
            <a:ext cx="7315200" cy="36941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574853">
            <a:off x="1788046" y="8778215"/>
            <a:ext cx="3674757" cy="367475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028700" y="5625431"/>
            <a:ext cx="2057400" cy="2057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900632" y="2202927"/>
            <a:ext cx="1248673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RECOMMENDER SYSTEM</a:t>
            </a:r>
          </a:p>
          <a:p>
            <a:pPr algn="ctr"/>
            <a:r>
              <a:rPr lang="en-US" altLang="zh-TW" sz="80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5424" y="6538595"/>
            <a:ext cx="12486737" cy="271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5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611021223</a:t>
            </a:r>
            <a:r>
              <a:rPr lang="en-US" sz="4500" dirty="0">
                <a:solidFill>
                  <a:srgbClr val="26459B"/>
                </a:solidFill>
                <a:latin typeface="League Spartan"/>
              </a:rPr>
              <a:t>  </a:t>
            </a:r>
            <a:r>
              <a:rPr lang="en-US" sz="4500" b="1" dirty="0" err="1">
                <a:solidFill>
                  <a:srgbClr val="26459B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蔣元樺</a:t>
            </a:r>
            <a:endParaRPr lang="en-US" sz="4500" b="1" dirty="0">
              <a:solidFill>
                <a:srgbClr val="26459B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pPr algn="ctr">
              <a:lnSpc>
                <a:spcPts val="5220"/>
              </a:lnSpc>
            </a:pPr>
            <a:r>
              <a:rPr lang="en-US" sz="45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611021242</a:t>
            </a:r>
            <a:r>
              <a:rPr lang="en-US" sz="4500" dirty="0">
                <a:solidFill>
                  <a:srgbClr val="26459B"/>
                </a:solidFill>
                <a:latin typeface="League Spartan"/>
              </a:rPr>
              <a:t>  </a:t>
            </a:r>
            <a:r>
              <a:rPr lang="en-US" sz="4500" b="1" dirty="0">
                <a:solidFill>
                  <a:srgbClr val="26459B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莊博雄</a:t>
            </a:r>
          </a:p>
          <a:p>
            <a:pPr algn="ctr">
              <a:lnSpc>
                <a:spcPts val="5220"/>
              </a:lnSpc>
            </a:pPr>
            <a:r>
              <a:rPr lang="en-US" sz="45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611121239</a:t>
            </a:r>
            <a:r>
              <a:rPr lang="en-US" sz="4500" dirty="0">
                <a:solidFill>
                  <a:srgbClr val="26459B"/>
                </a:solidFill>
                <a:latin typeface="League Spartan"/>
              </a:rPr>
              <a:t>  </a:t>
            </a:r>
            <a:r>
              <a:rPr lang="en-US" sz="4500" b="1" dirty="0" err="1">
                <a:solidFill>
                  <a:srgbClr val="26459B"/>
                </a:solidFill>
                <a:latin typeface="Microsoft JhengHei Light" panose="020B0604030504040204" pitchFamily="34" charset="-120"/>
                <a:ea typeface="Microsoft JhengHei Light" panose="020B0604030504040204" pitchFamily="34" charset="-120"/>
              </a:rPr>
              <a:t>蘇于婷</a:t>
            </a:r>
            <a:endParaRPr lang="en-US" sz="4500" b="1" dirty="0">
              <a:solidFill>
                <a:srgbClr val="26459B"/>
              </a:solidFill>
              <a:latin typeface="Microsoft JhengHei Light" panose="020B0604030504040204" pitchFamily="34" charset="-120"/>
              <a:ea typeface="Microsoft JhengHei Light" panose="020B0604030504040204" pitchFamily="34" charset="-120"/>
            </a:endParaRPr>
          </a:p>
          <a:p>
            <a:pPr>
              <a:lnSpc>
                <a:spcPts val="5800"/>
              </a:lnSpc>
            </a:pPr>
            <a:endParaRPr lang="en-US" sz="4500" dirty="0">
              <a:solidFill>
                <a:srgbClr val="26459B"/>
              </a:solidFill>
              <a:latin typeface="League Spartan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3600154" y="6488209"/>
            <a:ext cx="4687846" cy="277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29748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34461">
            <a:off x="12242553" y="-1031693"/>
            <a:ext cx="7315200" cy="3694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74853">
            <a:off x="12673015" y="509590"/>
            <a:ext cx="2466096" cy="2466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78202" y="1742638"/>
            <a:ext cx="1421951" cy="1421951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84E72955-9B26-1600-0658-7316666F4940}"/>
              </a:ext>
            </a:extLst>
          </p:cNvPr>
          <p:cNvSpPr txBox="1"/>
          <p:nvPr/>
        </p:nvSpPr>
        <p:spPr>
          <a:xfrm>
            <a:off x="2135740" y="3009900"/>
            <a:ext cx="6061748" cy="3727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對於分類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(1~5)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出來的準確度，最高為全部特徵訓練分數為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0.283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，故想要做更好的推薦，就是拉高準確度。採用推薦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不推薦去區分，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{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將評分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 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(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4, 5) 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 (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1, 2, 3)}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，而最高準確度為移除電影種類特徵分數為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0.694</a:t>
            </a:r>
            <a:endParaRPr lang="zh-TW" alt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8C1198C-89B8-1E88-63A5-44A165149958}"/>
              </a:ext>
            </a:extLst>
          </p:cNvPr>
          <p:cNvGrpSpPr/>
          <p:nvPr/>
        </p:nvGrpSpPr>
        <p:grpSpPr>
          <a:xfrm>
            <a:off x="13478539" y="4092880"/>
            <a:ext cx="4391638" cy="5260295"/>
            <a:chOff x="13478539" y="3589096"/>
            <a:chExt cx="4391638" cy="5260295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64F0B57-3EC1-A82D-02BC-575ADF727815}"/>
                </a:ext>
              </a:extLst>
            </p:cNvPr>
            <p:cNvSpPr txBox="1"/>
            <p:nvPr/>
          </p:nvSpPr>
          <p:spPr>
            <a:xfrm>
              <a:off x="14966472" y="35890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全部特徵</a:t>
              </a:r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C617F80-721B-C23B-4526-ABC417AFD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478539" y="4076700"/>
              <a:ext cx="4391638" cy="4772691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00F5E0-3EF3-491D-66D0-7E88A25FBD52}"/>
              </a:ext>
            </a:extLst>
          </p:cNvPr>
          <p:cNvGrpSpPr/>
          <p:nvPr/>
        </p:nvGrpSpPr>
        <p:grpSpPr>
          <a:xfrm>
            <a:off x="8602394" y="4092881"/>
            <a:ext cx="4458322" cy="5246555"/>
            <a:chOff x="8602394" y="3555204"/>
            <a:chExt cx="4458322" cy="5246555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AC7FB04-64D7-FE3A-9685-C0F2F1DDFC70}"/>
                </a:ext>
              </a:extLst>
            </p:cNvPr>
            <p:cNvSpPr txBox="1"/>
            <p:nvPr/>
          </p:nvSpPr>
          <p:spPr>
            <a:xfrm>
              <a:off x="9677400" y="3555204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移除電影種類特徵</a:t>
              </a:r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8F71BB8-48DA-D359-6E10-AC54578A0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02394" y="4076700"/>
              <a:ext cx="4458322" cy="4725059"/>
            </a:xfrm>
            <a:prstGeom prst="rect">
              <a:avLst/>
            </a:prstGeom>
          </p:spPr>
        </p:pic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BDBE298-1D58-18D9-17FC-57A5DA700E67}"/>
              </a:ext>
            </a:extLst>
          </p:cNvPr>
          <p:cNvGrpSpPr/>
          <p:nvPr/>
        </p:nvGrpSpPr>
        <p:grpSpPr>
          <a:xfrm>
            <a:off x="948936" y="2974258"/>
            <a:ext cx="672658" cy="672658"/>
            <a:chOff x="1106437" y="2882253"/>
            <a:chExt cx="672658" cy="672658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CFB88A7D-D97F-B4F3-8DA1-BC8060A4BCE1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76D0BB67-A7A8-4B96-5E0F-FA1C2983B7D3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5A48D197-C18B-BC55-01CF-C5415572732C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2E058FB2-C210-5C57-24E4-30FB5ACA6AF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81C6D1D3-C5FF-6994-F52D-72C530935113}"/>
              </a:ext>
            </a:extLst>
          </p:cNvPr>
          <p:cNvGrpSpPr/>
          <p:nvPr/>
        </p:nvGrpSpPr>
        <p:grpSpPr>
          <a:xfrm>
            <a:off x="910068" y="0"/>
            <a:ext cx="750395" cy="2602292"/>
            <a:chOff x="0" y="0"/>
            <a:chExt cx="2354580" cy="1336616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6912256-D60D-6A88-F3B6-9149DAC6CF52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16" name="TextBox 18">
            <a:extLst>
              <a:ext uri="{FF2B5EF4-FFF2-40B4-BE49-F238E27FC236}">
                <a16:creationId xmlns:a16="http://schemas.microsoft.com/office/drawing/2014/main" id="{821AD714-07DC-214C-C93F-460DAA1FE467}"/>
              </a:ext>
            </a:extLst>
          </p:cNvPr>
          <p:cNvSpPr txBox="1"/>
          <p:nvPr/>
        </p:nvSpPr>
        <p:spPr>
          <a:xfrm>
            <a:off x="2966636" y="808383"/>
            <a:ext cx="12578164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 Vector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92027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0" y="-2239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34461">
            <a:off x="12242553" y="-1031693"/>
            <a:ext cx="7315200" cy="3694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74853">
            <a:off x="12673015" y="509590"/>
            <a:ext cx="2466096" cy="2466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78202" y="1742638"/>
            <a:ext cx="1421951" cy="142195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70264" y="3274447"/>
            <a:ext cx="797590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8200" lvl="1" indent="-514350" algn="just">
              <a:buFont typeface="+mj-lt"/>
              <a:buAutoNum type="arabicPeriod"/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全部特徵</a:t>
            </a:r>
          </a:p>
          <a:p>
            <a:pPr marL="838200" lvl="1" indent="-514350" algn="just">
              <a:buFont typeface="+mj-lt"/>
              <a:buAutoNum type="arabicPeriod"/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移除電影種類特徵</a:t>
            </a:r>
            <a:endParaRPr lang="en-US" sz="3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38200" lvl="1" indent="-514350" algn="just">
              <a:buFont typeface="+mj-lt"/>
              <a:buAutoNum type="arabicPeriod"/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用推薦</a:t>
            </a: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不推薦區分</a:t>
            </a: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全部特徵</a:t>
            </a:r>
            <a:endParaRPr lang="en-US" sz="3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38200" lvl="1" indent="-514350" algn="just">
              <a:buFont typeface="+mj-lt"/>
              <a:buAutoNum type="arabicPeriod"/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用推薦</a:t>
            </a: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不推薦區分</a:t>
            </a:r>
            <a:r>
              <a:rPr lang="en-US" altLang="zh-TW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移除電影種類特徵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0264" y="5468041"/>
            <a:ext cx="153924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第3種則是將評分 label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 (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4, 5) 、0 (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1, 2, 3)；第四種模型結合了第2種與第3種模型，把電影類型拿掉且將評分 label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轉換成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 (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</a:t>
            </a:r>
            <a:r>
              <a:rPr lang="en-US" sz="30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4,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en-US" sz="30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 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、0 (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分數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1, 2, 3)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/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lvl="1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將4個模型進行比較之後，可以發現到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第4種模型成效效果較好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，原因是把一些資訊拿掉之後，變得較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單純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故模型所呈現出的效果變得較好，但其中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可能會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有一些資訊被流失掉，有可能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流失的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資訊是有意義的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A15556D7-90B1-8E5B-2734-DC30DECEE389}"/>
              </a:ext>
            </a:extLst>
          </p:cNvPr>
          <p:cNvSpPr txBox="1"/>
          <p:nvPr/>
        </p:nvSpPr>
        <p:spPr>
          <a:xfrm>
            <a:off x="2289509" y="2802585"/>
            <a:ext cx="972010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實驗類型</a:t>
            </a:r>
            <a:endParaRPr lang="en-US" sz="3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09BB8C2-D1A4-467C-41F5-0D6C91896EC2}"/>
              </a:ext>
            </a:extLst>
          </p:cNvPr>
          <p:cNvGrpSpPr/>
          <p:nvPr/>
        </p:nvGrpSpPr>
        <p:grpSpPr>
          <a:xfrm>
            <a:off x="947219" y="2918713"/>
            <a:ext cx="672658" cy="672658"/>
            <a:chOff x="1106437" y="2882253"/>
            <a:chExt cx="672658" cy="672658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67E44F0C-589A-EEB2-2EF8-A2AC8328256E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F95A1B7B-A017-7E6F-EDA8-CA0D91F65DD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F5614BEB-765F-E999-7CD3-CA28DE038B0C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DF94A8A-662F-032A-038A-EB0349B9EF0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E95D419-0E1D-8EE2-720F-E7B0A8120468}"/>
              </a:ext>
            </a:extLst>
          </p:cNvPr>
          <p:cNvGrpSpPr/>
          <p:nvPr/>
        </p:nvGrpSpPr>
        <p:grpSpPr>
          <a:xfrm>
            <a:off x="907307" y="6125574"/>
            <a:ext cx="672658" cy="672658"/>
            <a:chOff x="1106437" y="2882253"/>
            <a:chExt cx="672658" cy="672658"/>
          </a:xfrm>
        </p:grpSpPr>
        <p:grpSp>
          <p:nvGrpSpPr>
            <p:cNvPr id="23" name="Group 6">
              <a:extLst>
                <a:ext uri="{FF2B5EF4-FFF2-40B4-BE49-F238E27FC236}">
                  <a16:creationId xmlns:a16="http://schemas.microsoft.com/office/drawing/2014/main" id="{D088BDF9-E962-22A2-64DD-6BE74D4F0F55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71E8F2D-8109-0BF5-A332-1721B7B7523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B71F169B-598B-F4A5-74F9-118A0730FDF5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43F8AC8-2111-CDA8-4D9F-99BE62031D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F71D3CE-22B7-D51E-1A3F-6CF347DA6A98}"/>
              </a:ext>
            </a:extLst>
          </p:cNvPr>
          <p:cNvGrpSpPr/>
          <p:nvPr/>
        </p:nvGrpSpPr>
        <p:grpSpPr>
          <a:xfrm>
            <a:off x="879044" y="7658100"/>
            <a:ext cx="672658" cy="672658"/>
            <a:chOff x="1106437" y="2882253"/>
            <a:chExt cx="672658" cy="672658"/>
          </a:xfrm>
        </p:grpSpPr>
        <p:grpSp>
          <p:nvGrpSpPr>
            <p:cNvPr id="28" name="Group 6">
              <a:extLst>
                <a:ext uri="{FF2B5EF4-FFF2-40B4-BE49-F238E27FC236}">
                  <a16:creationId xmlns:a16="http://schemas.microsoft.com/office/drawing/2014/main" id="{B5F8D770-20A5-75FD-1C1B-DB269C085558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4E8945BC-2643-6F56-CBC5-94BB2AFCD74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29" name="Group 8">
              <a:extLst>
                <a:ext uri="{FF2B5EF4-FFF2-40B4-BE49-F238E27FC236}">
                  <a16:creationId xmlns:a16="http://schemas.microsoft.com/office/drawing/2014/main" id="{ED7693E4-8C34-6820-EB0C-D23C720EA38C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42864A4E-91B5-C363-B92E-5E1C3496E39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B29DDF6D-C10F-2E29-4C87-FC4FBCEA3DF2}"/>
              </a:ext>
            </a:extLst>
          </p:cNvPr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B9549CEA-AFDC-7E9E-FE97-B0CCC3D144C0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34" name="TextBox 18">
            <a:extLst>
              <a:ext uri="{FF2B5EF4-FFF2-40B4-BE49-F238E27FC236}">
                <a16:creationId xmlns:a16="http://schemas.microsoft.com/office/drawing/2014/main" id="{4802D906-ADE4-F9A8-8E9F-7EDCBAD5727B}"/>
              </a:ext>
            </a:extLst>
          </p:cNvPr>
          <p:cNvSpPr txBox="1"/>
          <p:nvPr/>
        </p:nvSpPr>
        <p:spPr>
          <a:xfrm>
            <a:off x="2966636" y="808383"/>
            <a:ext cx="12578164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 Vector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7614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0A813705-F880-D3AC-8135-E54DBF5279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0" y="-22394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34461">
            <a:off x="12242553" y="-1031693"/>
            <a:ext cx="7315200" cy="3694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74853">
            <a:off x="12673015" y="509590"/>
            <a:ext cx="2466096" cy="2466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78202" y="1742638"/>
            <a:ext cx="1421951" cy="1421951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09BB8C2-D1A4-467C-41F5-0D6C91896EC2}"/>
              </a:ext>
            </a:extLst>
          </p:cNvPr>
          <p:cNvGrpSpPr/>
          <p:nvPr/>
        </p:nvGrpSpPr>
        <p:grpSpPr>
          <a:xfrm>
            <a:off x="946175" y="3066983"/>
            <a:ext cx="672658" cy="672658"/>
            <a:chOff x="1106437" y="2882253"/>
            <a:chExt cx="672658" cy="672658"/>
          </a:xfrm>
        </p:grpSpPr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67E44F0C-589A-EEB2-2EF8-A2AC8328256E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F95A1B7B-A017-7E6F-EDA8-CA0D91F65DD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F5614BEB-765F-E999-7CD3-CA28DE038B0C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DF94A8A-662F-032A-038A-EB0349B9EF0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C7B4D7A-DCAB-3F71-CCCB-B884805D06D9}"/>
              </a:ext>
            </a:extLst>
          </p:cNvPr>
          <p:cNvSpPr txBox="1"/>
          <p:nvPr/>
        </p:nvSpPr>
        <p:spPr>
          <a:xfrm>
            <a:off x="2120270" y="2641953"/>
            <a:ext cx="11624187" cy="2221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協同過濾可能會有</a:t>
            </a:r>
            <a:r>
              <a:rPr lang="en-US" altLang="zh-TW" sz="3200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冷啟動或沒有考慮商品屬性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等問題，故可以運用機器學習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、深度學習等演算法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將現有的資料進行模型預測或運用Content-Based方法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等方法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完善推薦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，以便</a:t>
            </a:r>
            <a:r>
              <a:rPr lang="en-US" altLang="zh-TW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3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06284A7-F142-C9DE-60AA-EB899E60AFE3}"/>
              </a:ext>
            </a:extLst>
          </p:cNvPr>
          <p:cNvGrpSpPr/>
          <p:nvPr/>
        </p:nvGrpSpPr>
        <p:grpSpPr>
          <a:xfrm>
            <a:off x="946175" y="5853808"/>
            <a:ext cx="672658" cy="672658"/>
            <a:chOff x="1106437" y="2882253"/>
            <a:chExt cx="672658" cy="672658"/>
          </a:xfrm>
        </p:grpSpPr>
        <p:grpSp>
          <p:nvGrpSpPr>
            <p:cNvPr id="39" name="Group 6">
              <a:extLst>
                <a:ext uri="{FF2B5EF4-FFF2-40B4-BE49-F238E27FC236}">
                  <a16:creationId xmlns:a16="http://schemas.microsoft.com/office/drawing/2014/main" id="{A6EF13A1-CE8B-70C9-31BB-2389397DA8FF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D6D63B71-5217-E4B9-18A2-F03001558F8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40" name="Group 8">
              <a:extLst>
                <a:ext uri="{FF2B5EF4-FFF2-40B4-BE49-F238E27FC236}">
                  <a16:creationId xmlns:a16="http://schemas.microsoft.com/office/drawing/2014/main" id="{0B210F26-AC8C-26F6-BF7C-A9EE720D9FD0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02880373-7B63-1BDD-748E-90D6E9210A8B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0E599CE-D437-ED22-46A1-D296B6736D76}"/>
              </a:ext>
            </a:extLst>
          </p:cNvPr>
          <p:cNvSpPr txBox="1"/>
          <p:nvPr/>
        </p:nvSpPr>
        <p:spPr>
          <a:xfrm>
            <a:off x="2057400" y="5644582"/>
            <a:ext cx="12668072" cy="443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透過不同的演算法的差異，例如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協同過濾會比較去在意使用者消費行為的偏好。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我們可以利用差異性的不同，從不同的面向產生不同的推薦清單給使用者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，產生多樣性、新奇性等等。例如在應用程式裡的熱門選擇，可能運用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 Based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Titanic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；使用者最佳推薦，可能運用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Item Based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Highlander III: The Sorcerer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；剛上映的電影運用</a:t>
            </a:r>
            <a:r>
              <a:rPr lang="en-US" altLang="zh-TW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SVM</a:t>
            </a:r>
            <a:r>
              <a:rPr lang="zh-TW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評估後，決定是否要推薦給使用者。</a:t>
            </a:r>
            <a:endParaRPr lang="en-US" altLang="zh-TW" sz="32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63C40A6-9A6D-F6AD-46CA-24B610E6103E}"/>
              </a:ext>
            </a:extLst>
          </p:cNvPr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108C2D-A4E8-139E-CE36-92E1B2EAE935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8" name="TextBox 18">
            <a:extLst>
              <a:ext uri="{FF2B5EF4-FFF2-40B4-BE49-F238E27FC236}">
                <a16:creationId xmlns:a16="http://schemas.microsoft.com/office/drawing/2014/main" id="{0B771839-6365-8260-DEBA-C52959EB70AC}"/>
              </a:ext>
            </a:extLst>
          </p:cNvPr>
          <p:cNvSpPr txBox="1"/>
          <p:nvPr/>
        </p:nvSpPr>
        <p:spPr>
          <a:xfrm>
            <a:off x="2966636" y="808383"/>
            <a:ext cx="12578164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833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36371" y="1028700"/>
            <a:ext cx="4220936" cy="844187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9485072" y="-621846"/>
            <a:ext cx="6510591" cy="11530693"/>
            <a:chOff x="0" y="0"/>
            <a:chExt cx="2354580" cy="41701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4170119"/>
            </a:xfrm>
            <a:custGeom>
              <a:avLst/>
              <a:gdLst/>
              <a:ahLst/>
              <a:cxnLst/>
              <a:rect l="l" t="t" r="r" b="b"/>
              <a:pathLst>
                <a:path w="2353310" h="4170119">
                  <a:moveTo>
                    <a:pt x="784860" y="4102809"/>
                  </a:moveTo>
                  <a:cubicBezTo>
                    <a:pt x="905510" y="4143449"/>
                    <a:pt x="1042670" y="4170119"/>
                    <a:pt x="1177290" y="4170119"/>
                  </a:cubicBezTo>
                  <a:cubicBezTo>
                    <a:pt x="1311910" y="4170119"/>
                    <a:pt x="1441450" y="4147259"/>
                    <a:pt x="1560830" y="4106619"/>
                  </a:cubicBezTo>
                  <a:cubicBezTo>
                    <a:pt x="1563370" y="4105349"/>
                    <a:pt x="1565910" y="4105349"/>
                    <a:pt x="1568450" y="4104079"/>
                  </a:cubicBezTo>
                  <a:cubicBezTo>
                    <a:pt x="2016760" y="3941519"/>
                    <a:pt x="2346960" y="3512259"/>
                    <a:pt x="2353310" y="300660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3004334"/>
                  </a:lnTo>
                  <a:cubicBezTo>
                    <a:pt x="6350" y="3514799"/>
                    <a:pt x="331470" y="3944058"/>
                    <a:pt x="784860" y="4102808"/>
                  </a:cubicBezTo>
                  <a:close/>
                </a:path>
              </a:pathLst>
            </a:custGeom>
            <a:solidFill>
              <a:srgbClr val="3657A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465821" y="3676740"/>
            <a:ext cx="9139644" cy="176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 dirty="0">
                <a:solidFill>
                  <a:srgbClr val="E3E4E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5711279" y="-898071"/>
            <a:ext cx="3096042" cy="31471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7968807">
            <a:off x="-1434097" y="7827873"/>
            <a:ext cx="4925595" cy="2487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5037916" y="8438974"/>
            <a:ext cx="5585765" cy="2820811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315CDEE9-8A8A-F757-4BFA-AF5DAADED648}"/>
              </a:ext>
            </a:extLst>
          </p:cNvPr>
          <p:cNvSpPr txBox="1"/>
          <p:nvPr/>
        </p:nvSpPr>
        <p:spPr>
          <a:xfrm>
            <a:off x="2966636" y="808383"/>
            <a:ext cx="12578164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TW" altLang="en-US" sz="4800" b="1" dirty="0">
                <a:solidFill>
                  <a:srgbClr val="26459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haroni" panose="02010803020104030203" pitchFamily="2" charset="-79"/>
              </a:rPr>
              <a:t>資料分析</a:t>
            </a:r>
            <a:endParaRPr lang="en-US" altLang="zh-TW" sz="4800" b="1" dirty="0">
              <a:solidFill>
                <a:srgbClr val="26459B"/>
              </a:solidFill>
              <a:latin typeface="標楷體" panose="03000509000000000000" pitchFamily="65" charset="-120"/>
              <a:ea typeface="標楷體" panose="03000509000000000000" pitchFamily="65" charset="-120"/>
              <a:cs typeface="Aharoni" panose="02010803020104030203" pitchFamily="2" charset="-79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230760CD-2063-C3CF-D609-B110B2313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99" y="4457700"/>
            <a:ext cx="5715000" cy="448296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9EA0F31-BDE7-E868-156C-B8F803B5B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9" y="4457700"/>
            <a:ext cx="5675828" cy="445223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368823A5-C061-C776-6607-7B15A306CB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31" y="4457700"/>
            <a:ext cx="5806469" cy="4414211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92F95849-D81F-AF93-3F03-FB60A7CAD374}"/>
              </a:ext>
            </a:extLst>
          </p:cNvPr>
          <p:cNvSpPr txBox="1"/>
          <p:nvPr/>
        </p:nvSpPr>
        <p:spPr>
          <a:xfrm>
            <a:off x="-1905000" y="3957311"/>
            <a:ext cx="104566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透過觀察發現到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男性</a:t>
            </a:r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使用者較多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A3FA026-46F6-92A3-7AE1-15E45B5CD5C4}"/>
              </a:ext>
            </a:extLst>
          </p:cNvPr>
          <p:cNvSpPr txBox="1"/>
          <p:nvPr/>
        </p:nvSpPr>
        <p:spPr>
          <a:xfrm>
            <a:off x="6320618" y="3982419"/>
            <a:ext cx="6210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透過年齡分佈可以知道</a:t>
            </a:r>
            <a:r>
              <a:rPr lang="en-US" altLang="zh-TW" sz="2400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20-30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歲</a:t>
            </a:r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的使用者較多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62EB07-505C-B13E-752A-B16658C28D9D}"/>
              </a:ext>
            </a:extLst>
          </p:cNvPr>
          <p:cNvSpPr txBox="1"/>
          <p:nvPr/>
        </p:nvSpPr>
        <p:spPr>
          <a:xfrm>
            <a:off x="13050573" y="3675051"/>
            <a:ext cx="4193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透過職業分佈可以觀察到</a:t>
            </a:r>
            <a:r>
              <a:rPr lang="zh-TW" altLang="en-US" sz="2400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r>
              <a:rPr lang="zh-TW" altLang="en-US" sz="24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占比較大和年齡分布符合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4378944" y="8439912"/>
            <a:ext cx="7315200" cy="3694176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315CDEE9-8A8A-F757-4BFA-AF5DAADED648}"/>
              </a:ext>
            </a:extLst>
          </p:cNvPr>
          <p:cNvSpPr txBox="1"/>
          <p:nvPr/>
        </p:nvSpPr>
        <p:spPr>
          <a:xfrm>
            <a:off x="2966636" y="808383"/>
            <a:ext cx="12578164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TW" altLang="en-US" sz="4800" b="1" dirty="0">
                <a:solidFill>
                  <a:srgbClr val="26459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haroni" panose="02010803020104030203" pitchFamily="2" charset="-79"/>
              </a:rPr>
              <a:t>資料分析</a:t>
            </a:r>
            <a:endParaRPr lang="en-US" altLang="zh-TW" sz="4800" b="1" dirty="0">
              <a:solidFill>
                <a:srgbClr val="26459B"/>
              </a:solidFill>
              <a:latin typeface="標楷體" panose="03000509000000000000" pitchFamily="65" charset="-120"/>
              <a:ea typeface="標楷體" panose="03000509000000000000" pitchFamily="65" charset="-120"/>
              <a:cs typeface="Aharoni" panose="02010803020104030203" pitchFamily="2" charset="-79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1D4776-6087-F5B4-2F59-1543BE22EAE1}"/>
              </a:ext>
            </a:extLst>
          </p:cNvPr>
          <p:cNvSpPr txBox="1"/>
          <p:nvPr/>
        </p:nvSpPr>
        <p:spPr>
          <a:xfrm>
            <a:off x="3077548" y="3061121"/>
            <a:ext cx="358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女觀眾平均評分前五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CE692BC-7C66-20EF-FC4E-E527A3D444A3}"/>
              </a:ext>
            </a:extLst>
          </p:cNvPr>
          <p:cNvSpPr txBox="1"/>
          <p:nvPr/>
        </p:nvSpPr>
        <p:spPr>
          <a:xfrm>
            <a:off x="11353800" y="3088268"/>
            <a:ext cx="3733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男</a:t>
            </a:r>
            <a:r>
              <a:rPr lang="zh-TW" altLang="en-US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觀眾平均評分前五</a:t>
            </a:r>
          </a:p>
        </p:txBody>
      </p:sp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F1016564-62AB-17DB-90DE-C91ECC269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416103"/>
              </p:ext>
            </p:extLst>
          </p:nvPr>
        </p:nvGraphicFramePr>
        <p:xfrm>
          <a:off x="1549387" y="3704770"/>
          <a:ext cx="6637722" cy="658222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12574">
                  <a:extLst>
                    <a:ext uri="{9D8B030D-6E8A-4147-A177-3AD203B41FA5}">
                      <a16:colId xmlns:a16="http://schemas.microsoft.com/office/drawing/2014/main" val="15803431"/>
                    </a:ext>
                  </a:extLst>
                </a:gridCol>
                <a:gridCol w="2212574">
                  <a:extLst>
                    <a:ext uri="{9D8B030D-6E8A-4147-A177-3AD203B41FA5}">
                      <a16:colId xmlns:a16="http://schemas.microsoft.com/office/drawing/2014/main" val="165091827"/>
                    </a:ext>
                  </a:extLst>
                </a:gridCol>
                <a:gridCol w="2212574">
                  <a:extLst>
                    <a:ext uri="{9D8B030D-6E8A-4147-A177-3AD203B41FA5}">
                      <a16:colId xmlns:a16="http://schemas.microsoft.com/office/drawing/2014/main" val="1162471606"/>
                    </a:ext>
                  </a:extLst>
                </a:gridCol>
              </a:tblGrid>
              <a:tr h="710329">
                <a:tc>
                  <a:txBody>
                    <a:bodyPr/>
                    <a:lstStyle/>
                    <a:p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78409"/>
                  </a:ext>
                </a:extLst>
              </a:tr>
              <a:tr h="1258271">
                <a:tc>
                  <a:txBody>
                    <a:bodyPr/>
                    <a:lstStyle/>
                    <a:p>
                      <a:r>
                        <a:rPr lang="sv-SE" altLang="zh-TW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Pussycat! Kill! Kill! (1965)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611881"/>
                  </a:ext>
                </a:extLst>
              </a:tr>
              <a:tr h="871110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Prefontaine (1997)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88705"/>
                  </a:ext>
                </a:extLst>
              </a:tr>
              <a:tr h="1022925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Telling Lies in America (1997)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3.16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14991"/>
                  </a:ext>
                </a:extLst>
              </a:tr>
              <a:tr h="1461322">
                <a:tc>
                  <a:txBody>
                    <a:bodyPr/>
                    <a:lstStyle/>
                    <a:p>
                      <a:r>
                        <a:rPr lang="fr-FR" altLang="zh-TW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Visitors, The (Visiteurs, Les) (1993)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51364"/>
                  </a:ext>
                </a:extLst>
              </a:tr>
              <a:tr h="1258271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Maya Lin: A Strong Clear Vision (1994)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4.3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79875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239ED31-56A9-319D-2121-D54BE5EE5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87517"/>
              </p:ext>
            </p:extLst>
          </p:nvPr>
        </p:nvGraphicFramePr>
        <p:xfrm>
          <a:off x="10100891" y="3704771"/>
          <a:ext cx="6637722" cy="653865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12574">
                  <a:extLst>
                    <a:ext uri="{9D8B030D-6E8A-4147-A177-3AD203B41FA5}">
                      <a16:colId xmlns:a16="http://schemas.microsoft.com/office/drawing/2014/main" val="15803431"/>
                    </a:ext>
                  </a:extLst>
                </a:gridCol>
                <a:gridCol w="2212574">
                  <a:extLst>
                    <a:ext uri="{9D8B030D-6E8A-4147-A177-3AD203B41FA5}">
                      <a16:colId xmlns:a16="http://schemas.microsoft.com/office/drawing/2014/main" val="165091827"/>
                    </a:ext>
                  </a:extLst>
                </a:gridCol>
                <a:gridCol w="2212574">
                  <a:extLst>
                    <a:ext uri="{9D8B030D-6E8A-4147-A177-3AD203B41FA5}">
                      <a16:colId xmlns:a16="http://schemas.microsoft.com/office/drawing/2014/main" val="1162471606"/>
                    </a:ext>
                  </a:extLst>
                </a:gridCol>
              </a:tblGrid>
              <a:tr h="742277">
                <a:tc>
                  <a:txBody>
                    <a:bodyPr/>
                    <a:lstStyle/>
                    <a:p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Male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78409"/>
                  </a:ext>
                </a:extLst>
              </a:tr>
              <a:tr h="1068932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They Made Me a Criminal (1939)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611881"/>
                  </a:ext>
                </a:extLst>
              </a:tr>
              <a:tr h="742277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Little City (1998)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088705"/>
                  </a:ext>
                </a:extLst>
              </a:tr>
              <a:tr h="1527046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Saint of Fort Washington, The (1993)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14991"/>
                  </a:ext>
                </a:extLst>
              </a:tr>
              <a:tr h="1068932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Quiet Room, The (1996)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951364"/>
                  </a:ext>
                </a:extLst>
              </a:tr>
              <a:tr h="1068932">
                <a:tc>
                  <a:txBody>
                    <a:bodyPr/>
                    <a:lstStyle/>
                    <a:p>
                      <a:r>
                        <a:rPr lang="en-US" altLang="zh-TW" sz="2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Great Day in Harlem, A (1994)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798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52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3772641" y="7424058"/>
            <a:ext cx="7315200" cy="3694176"/>
          </a:xfrm>
          <a:prstGeom prst="rect">
            <a:avLst/>
          </a:prstGeom>
        </p:spPr>
      </p:pic>
      <p:sp>
        <p:nvSpPr>
          <p:cNvPr id="26" name="TextBox 18">
            <a:extLst>
              <a:ext uri="{FF2B5EF4-FFF2-40B4-BE49-F238E27FC236}">
                <a16:creationId xmlns:a16="http://schemas.microsoft.com/office/drawing/2014/main" id="{315CDEE9-8A8A-F757-4BFA-AF5DAADED648}"/>
              </a:ext>
            </a:extLst>
          </p:cNvPr>
          <p:cNvSpPr txBox="1"/>
          <p:nvPr/>
        </p:nvSpPr>
        <p:spPr>
          <a:xfrm>
            <a:off x="2966636" y="808383"/>
            <a:ext cx="12578164" cy="955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TW" altLang="en-US" sz="4800" b="1" dirty="0">
                <a:solidFill>
                  <a:srgbClr val="26459B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haroni" panose="02010803020104030203" pitchFamily="2" charset="-79"/>
              </a:rPr>
              <a:t>資料分析</a:t>
            </a:r>
            <a:endParaRPr lang="en-US" altLang="zh-TW" sz="4800" b="1" dirty="0">
              <a:solidFill>
                <a:srgbClr val="26459B"/>
              </a:solidFill>
              <a:latin typeface="標楷體" panose="03000509000000000000" pitchFamily="65" charset="-120"/>
              <a:ea typeface="標楷體" panose="03000509000000000000" pitchFamily="65" charset="-120"/>
              <a:cs typeface="Aharoni" panose="02010803020104030203" pitchFamily="2" charset="-79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22ECD6-E6D6-F085-4820-386A6A1F2DD5}"/>
              </a:ext>
            </a:extLst>
          </p:cNvPr>
          <p:cNvSpPr txBox="1"/>
          <p:nvPr/>
        </p:nvSpPr>
        <p:spPr>
          <a:xfrm>
            <a:off x="3505200" y="2496361"/>
            <a:ext cx="107884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前十名受歡迎影片的排行</a:t>
            </a:r>
            <a:r>
              <a:rPr lang="en-US" altLang="zh-TW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評分次數越多越受歡迎</a:t>
            </a:r>
            <a:r>
              <a:rPr lang="en-US" altLang="zh-TW" sz="2800" b="1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CB00EB69-198F-35EE-BE5E-B4209AE6A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4987"/>
              </p:ext>
            </p:extLst>
          </p:nvPr>
        </p:nvGraphicFramePr>
        <p:xfrm>
          <a:off x="4669707" y="3352137"/>
          <a:ext cx="8459430" cy="61264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229715">
                  <a:extLst>
                    <a:ext uri="{9D8B030D-6E8A-4147-A177-3AD203B41FA5}">
                      <a16:colId xmlns:a16="http://schemas.microsoft.com/office/drawing/2014/main" val="286695851"/>
                    </a:ext>
                  </a:extLst>
                </a:gridCol>
                <a:gridCol w="4229715">
                  <a:extLst>
                    <a:ext uri="{9D8B030D-6E8A-4147-A177-3AD203B41FA5}">
                      <a16:colId xmlns:a16="http://schemas.microsoft.com/office/drawing/2014/main" val="3413248769"/>
                    </a:ext>
                  </a:extLst>
                </a:gridCol>
              </a:tblGrid>
              <a:tr h="4670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Tittle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421822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 Wars (1977)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583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05581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(1997) 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509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50375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Fargo (1996)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508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393491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Return of the Jedi (1983)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507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403272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Liar </a:t>
                      </a:r>
                      <a:r>
                        <a:rPr lang="en-US" altLang="zh-TW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Liar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(1997) 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485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4891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 Patient, The (1996) 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0427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Scream (1996)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478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659235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Toy Story (1995) 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452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04540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 Force One (1997)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431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28887"/>
                  </a:ext>
                </a:extLst>
              </a:tr>
              <a:tr h="473581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Independence Day (ID4) (1996)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429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333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5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135740" y="2933700"/>
            <a:ext cx="3118084" cy="540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600" b="1" dirty="0">
                <a:solidFill>
                  <a:srgbClr val="1322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User-Based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3772641" y="7424058"/>
            <a:ext cx="7315200" cy="3694176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135740" y="3664439"/>
            <a:ext cx="13409060" cy="5084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 主要考慮的是使用者和使用者之間的相似度，找出與目標使用者相似度高的其他使用者，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根據相似使用者喜歡的物品，預測目標使用者對物品的評分，就可以找到評分最高的若</a:t>
            </a:r>
            <a:r>
              <a:rPr lang="en-US" altLang="zh-TW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個物品推薦給使用者。</a:t>
            </a:r>
            <a:endParaRPr lang="en-US" altLang="zh-TW" sz="32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但</a:t>
            </a:r>
            <a:r>
              <a:rPr lang="en-US" sz="32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需蒐集使用者資訊，例如評價、購買紀錄等。通常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運用在推薦最熱門</a:t>
            </a:r>
            <a:r>
              <a:rPr 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點擊率最高</a:t>
            </a:r>
            <a:r>
              <a:rPr 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的商品</a:t>
            </a:r>
            <a:r>
              <a:rPr lang="en-US" sz="32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，因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為</a:t>
            </a:r>
            <a:r>
              <a:rPr lang="en-US" sz="32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推薦最多使用者購買的商品給使用者，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但最熱門的商品不見得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合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味口</a:t>
            </a:r>
            <a:r>
              <a:rPr 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sz="3200" dirty="0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且計算耗時，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還可能遇到新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無購買或瀏覽記錄的狀況，故無法計算與其他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</a:t>
            </a:r>
            <a:r>
              <a:rPr lang="en-US" sz="3200" dirty="0" err="1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的相似度</a:t>
            </a:r>
            <a:r>
              <a:rPr 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315CDEE9-8A8A-F757-4BFA-AF5DAADED648}"/>
              </a:ext>
            </a:extLst>
          </p:cNvPr>
          <p:cNvSpPr txBox="1"/>
          <p:nvPr/>
        </p:nvSpPr>
        <p:spPr>
          <a:xfrm>
            <a:off x="2966636" y="808383"/>
            <a:ext cx="12578164" cy="98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User-Based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Item-Based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CA95985-F803-BF60-B8A0-7E866551E8EC}"/>
              </a:ext>
            </a:extLst>
          </p:cNvPr>
          <p:cNvGrpSpPr/>
          <p:nvPr/>
        </p:nvGrpSpPr>
        <p:grpSpPr>
          <a:xfrm>
            <a:off x="946175" y="2933413"/>
            <a:ext cx="672658" cy="672658"/>
            <a:chOff x="946175" y="2933413"/>
            <a:chExt cx="672658" cy="672658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F17F6648-6227-CD0B-88EC-05BBFC953553}"/>
                </a:ext>
              </a:extLst>
            </p:cNvPr>
            <p:cNvGrpSpPr/>
            <p:nvPr/>
          </p:nvGrpSpPr>
          <p:grpSpPr>
            <a:xfrm>
              <a:off x="946175" y="2933413"/>
              <a:ext cx="672658" cy="672658"/>
              <a:chOff x="0" y="0"/>
              <a:chExt cx="6350000" cy="6350000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887CD60E-EF43-4B38-73C1-8AECE88036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879A11BD-75EE-2AB7-1BCF-ECCE6D0AAF19}"/>
                </a:ext>
              </a:extLst>
            </p:cNvPr>
            <p:cNvGrpSpPr/>
            <p:nvPr/>
          </p:nvGrpSpPr>
          <p:grpSpPr>
            <a:xfrm>
              <a:off x="1120807" y="3115580"/>
              <a:ext cx="321958" cy="321958"/>
              <a:chOff x="0" y="0"/>
              <a:chExt cx="6350000" cy="6350000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C643A0BF-24C6-22D7-D539-35B11B97B76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77418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9910D48-6AA4-31E9-CF12-DC32857E9C9D}"/>
              </a:ext>
            </a:extLst>
          </p:cNvPr>
          <p:cNvGrpSpPr/>
          <p:nvPr/>
        </p:nvGrpSpPr>
        <p:grpSpPr>
          <a:xfrm>
            <a:off x="946175" y="2933413"/>
            <a:ext cx="672658" cy="672658"/>
            <a:chOff x="946175" y="2933413"/>
            <a:chExt cx="672658" cy="672658"/>
          </a:xfrm>
        </p:grpSpPr>
        <p:grpSp>
          <p:nvGrpSpPr>
            <p:cNvPr id="6" name="Group 6"/>
            <p:cNvGrpSpPr/>
            <p:nvPr/>
          </p:nvGrpSpPr>
          <p:grpSpPr>
            <a:xfrm>
              <a:off x="946175" y="2933413"/>
              <a:ext cx="672658" cy="672658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120807" y="3115580"/>
              <a:ext cx="321958" cy="321958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BEB5CD2B-4DD0-982B-2BEE-CAEB3725BD1F}"/>
              </a:ext>
            </a:extLst>
          </p:cNvPr>
          <p:cNvGrpSpPr/>
          <p:nvPr/>
        </p:nvGrpSpPr>
        <p:grpSpPr>
          <a:xfrm>
            <a:off x="2133600" y="2933700"/>
            <a:ext cx="12537487" cy="5052931"/>
            <a:chOff x="1958987" y="5830833"/>
            <a:chExt cx="12537487" cy="5052931"/>
          </a:xfrm>
        </p:grpSpPr>
        <p:sp>
          <p:nvSpPr>
            <p:cNvPr id="20" name="TextBox 20"/>
            <p:cNvSpPr txBox="1"/>
            <p:nvPr/>
          </p:nvSpPr>
          <p:spPr>
            <a:xfrm>
              <a:off x="1958987" y="5830833"/>
              <a:ext cx="3118084" cy="538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600" b="1" dirty="0">
                  <a:solidFill>
                    <a:srgbClr val="13224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Item-Based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958987" y="6538728"/>
              <a:ext cx="12537487" cy="4345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       根據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使用者的行為判斷物品的相似度</a:t>
              </a:r>
              <a:r>
                <a:rPr lang="zh-TW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（並不是根據物品的本身來判斷物品相似度），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把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相似的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物品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推薦給使用者。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例如:喜歡</a:t>
              </a:r>
              <a:r>
                <a:rPr lang="zh-TW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物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品A的使用者也喜歡</a:t>
              </a:r>
              <a:r>
                <a:rPr lang="zh-TW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物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品B</a:t>
              </a: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。</a:t>
              </a:r>
            </a:p>
            <a:p>
              <a:pPr>
                <a:lnSpc>
                  <a:spcPct val="150000"/>
                </a:lnSpc>
              </a:pPr>
              <a:r>
                <a:rPr lang="zh-TW" alt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      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通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常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運用在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容易推薦購買聲量不高，</a:t>
              </a:r>
              <a:r>
                <a:rPr lang="en-US" sz="320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但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消費者會持續購買</a:t>
              </a:r>
              <a:r>
                <a:rPr 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(long-tail) 的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物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品</a:t>
              </a:r>
              <a:r>
                <a:rPr lang="en-US" sz="32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，且計算比User-Based快。</a:t>
              </a:r>
              <a:r>
                <a:rPr lang="en-US" sz="32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但遇到新商品無記錄時，無法計算與其他商品的相似度</a:t>
              </a:r>
              <a:r>
                <a:rPr lang="zh-TW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。</a:t>
              </a:r>
              <a:endParaRPr 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3772641" y="7424058"/>
            <a:ext cx="7315200" cy="3694176"/>
          </a:xfrm>
          <a:prstGeom prst="rect">
            <a:avLst/>
          </a:prstGeo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id="{F22E5D19-97C1-9CB0-E58E-D9EA0DBBA330}"/>
              </a:ext>
            </a:extLst>
          </p:cNvPr>
          <p:cNvSpPr txBox="1"/>
          <p:nvPr/>
        </p:nvSpPr>
        <p:spPr>
          <a:xfrm>
            <a:off x="2966636" y="808383"/>
            <a:ext cx="12578164" cy="98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User-Based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Item-Based</a:t>
            </a:r>
          </a:p>
        </p:txBody>
      </p:sp>
    </p:spTree>
    <p:extLst>
      <p:ext uri="{BB962C8B-B14F-4D97-AF65-F5344CB8AC3E}">
        <p14:creationId xmlns:p14="http://schemas.microsoft.com/office/powerpoint/2010/main" val="35422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542106">
            <a:off x="15541059" y="8589338"/>
            <a:ext cx="4154505" cy="209802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55371" y="3806371"/>
            <a:ext cx="14516100" cy="563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 Based</a:t>
            </a: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找到與使用者前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名高相似度的使用者，將相似度代入他們喜愛的電影，加總做推薦。</a:t>
            </a:r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推薦電影：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313 Titanic (1997)、272 Good Will Hunting (1997)、258 Contact (1997)、300 Air Force One (1997)、315 Apt Pupil (1998)</a:t>
            </a:r>
          </a:p>
          <a:p>
            <a:endParaRPr lang="en-US" sz="32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Item Based</a:t>
            </a:r>
            <a:r>
              <a:rPr lang="en-US" altLang="zh-TW" sz="32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找到使用者喜愛的電影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部，將喜愛的電影相似度列表做加總，選取前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部，當使用者喜愛電影超過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 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部，則會隨機挑選，則不會重複推薦使用者一樣的電影。</a:t>
            </a:r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推薦電影：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1419 Highlander III: The Sorcerer (1994) 、905 Great Expectations (1998)、570 Wyatt Earp (1994)、808 Program, The (1993)、266 Kull the Conqueror (1997)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A309106-54B1-559A-4554-C00142F7E5A3}"/>
              </a:ext>
            </a:extLst>
          </p:cNvPr>
          <p:cNvGrpSpPr/>
          <p:nvPr/>
        </p:nvGrpSpPr>
        <p:grpSpPr>
          <a:xfrm>
            <a:off x="946175" y="3814198"/>
            <a:ext cx="672658" cy="672658"/>
            <a:chOff x="1106437" y="2882253"/>
            <a:chExt cx="672658" cy="6726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85FBB0-105C-096A-8AE1-EB23F66A3A10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4D73A78-4BA1-34C0-8144-32D54363A4A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F937FD-623C-0EF3-D657-7AE169074351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8D16054C-CE4C-DC5D-8BD7-267F2154B2E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F844F5B-8F1F-ED00-F11D-408B0E4A4825}"/>
              </a:ext>
            </a:extLst>
          </p:cNvPr>
          <p:cNvGrpSpPr/>
          <p:nvPr/>
        </p:nvGrpSpPr>
        <p:grpSpPr>
          <a:xfrm>
            <a:off x="946175" y="6622526"/>
            <a:ext cx="672658" cy="672658"/>
            <a:chOff x="1106437" y="5912449"/>
            <a:chExt cx="672658" cy="672658"/>
          </a:xfrm>
        </p:grpSpPr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99846CF5-E2AF-CCBD-1D3B-77A3129B9B7A}"/>
                </a:ext>
              </a:extLst>
            </p:cNvPr>
            <p:cNvGrpSpPr/>
            <p:nvPr/>
          </p:nvGrpSpPr>
          <p:grpSpPr>
            <a:xfrm>
              <a:off x="1106437" y="5912449"/>
              <a:ext cx="672658" cy="672658"/>
              <a:chOff x="0" y="0"/>
              <a:chExt cx="6350000" cy="6350000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C0B043B9-693E-218B-5252-15D73736E25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B43BC7BF-3EC4-CC42-6CA7-F5F8B1E71F93}"/>
                </a:ext>
              </a:extLst>
            </p:cNvPr>
            <p:cNvGrpSpPr/>
            <p:nvPr/>
          </p:nvGrpSpPr>
          <p:grpSpPr>
            <a:xfrm>
              <a:off x="1281787" y="6087799"/>
              <a:ext cx="321958" cy="321958"/>
              <a:chOff x="0" y="0"/>
              <a:chExt cx="6350000" cy="63500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3A44E0F-3566-98A4-9B09-A8D183CC773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B5F1868-7AFD-91E7-4D93-FC6616F79106}"/>
              </a:ext>
            </a:extLst>
          </p:cNvPr>
          <p:cNvSpPr/>
          <p:nvPr/>
        </p:nvSpPr>
        <p:spPr>
          <a:xfrm>
            <a:off x="1133242" y="2645615"/>
            <a:ext cx="4878259" cy="8370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lnSpc>
                <a:spcPts val="6599"/>
              </a:lnSpc>
            </a:pPr>
            <a:r>
              <a:rPr lang="zh-TW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z="3600" b="1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user_id</a:t>
            </a:r>
            <a:r>
              <a:rPr lang="en-US" altLang="zh-TW" sz="36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100 </a:t>
            </a:r>
            <a:r>
              <a:rPr lang="zh-TW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推薦為例</a:t>
            </a:r>
            <a:endParaRPr lang="en-US" altLang="zh-TW" sz="3600" b="1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4F1F620E-1049-D087-134E-A1D152F6BC32}"/>
              </a:ext>
            </a:extLst>
          </p:cNvPr>
          <p:cNvSpPr txBox="1"/>
          <p:nvPr/>
        </p:nvSpPr>
        <p:spPr>
          <a:xfrm>
            <a:off x="2966636" y="808383"/>
            <a:ext cx="12578164" cy="985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User-Based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800" dirty="0">
                <a:solidFill>
                  <a:srgbClr val="26459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Item-Based</a:t>
            </a:r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483D2A27-5C91-7A37-1D47-F4A9F17688A4}"/>
              </a:ext>
            </a:extLst>
          </p:cNvPr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7E1DBF1-7F45-2767-82F0-26A44F16C0E1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FB6DB3E8-74BC-42BA-B6DD-85A1A8B9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11279" y="-544892"/>
            <a:ext cx="3096042" cy="31471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07307" y="0"/>
            <a:ext cx="750395" cy="2601478"/>
            <a:chOff x="0" y="0"/>
            <a:chExt cx="2354580" cy="133661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42106">
            <a:off x="13772641" y="7424058"/>
            <a:ext cx="7315200" cy="3694176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AF15871D-6907-5377-1EBC-57890C52D926}"/>
              </a:ext>
            </a:extLst>
          </p:cNvPr>
          <p:cNvSpPr txBox="1"/>
          <p:nvPr/>
        </p:nvSpPr>
        <p:spPr>
          <a:xfrm>
            <a:off x="2359742" y="2987181"/>
            <a:ext cx="311808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 dirty="0">
                <a:solidFill>
                  <a:srgbClr val="1322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26942DD1-EA52-F5BA-39C4-001141942C51}"/>
              </a:ext>
            </a:extLst>
          </p:cNvPr>
          <p:cNvSpPr txBox="1"/>
          <p:nvPr/>
        </p:nvSpPr>
        <p:spPr>
          <a:xfrm>
            <a:off x="2359742" y="3607615"/>
            <a:ext cx="11928495" cy="212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以模型為基礎的過濾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，使用例如</a:t>
            </a:r>
            <a:r>
              <a:rPr lang="en-US" altLang="zh-TW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機器學習、深度學習或強化學習等演算法來運用在推薦系統，能</a:t>
            </a:r>
            <a:r>
              <a:rPr lang="zh-TW" altLang="en-US" sz="32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改善前面的缺點，且解決矩陣過大且稀疏的問題</a:t>
            </a:r>
            <a:r>
              <a:rPr lang="zh-TW" altLang="en-US" sz="3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，還可以透過調整參數得到更好的分類效果。</a:t>
            </a:r>
            <a:endParaRPr lang="en-US" sz="32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3388A61D-63D2-EDFF-612B-B38C3743816B}"/>
              </a:ext>
            </a:extLst>
          </p:cNvPr>
          <p:cNvSpPr txBox="1"/>
          <p:nvPr/>
        </p:nvSpPr>
        <p:spPr>
          <a:xfrm>
            <a:off x="2966636" y="808383"/>
            <a:ext cx="12578164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Model-based (SVM)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0DFBE69-72AA-68CA-FA42-9A120AA509CD}"/>
              </a:ext>
            </a:extLst>
          </p:cNvPr>
          <p:cNvGrpSpPr/>
          <p:nvPr/>
        </p:nvGrpSpPr>
        <p:grpSpPr>
          <a:xfrm>
            <a:off x="946175" y="2933413"/>
            <a:ext cx="672658" cy="672658"/>
            <a:chOff x="946175" y="2933413"/>
            <a:chExt cx="672658" cy="672658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1B54873D-1BB5-4DCF-E0AD-C1ADA4FE41B2}"/>
                </a:ext>
              </a:extLst>
            </p:cNvPr>
            <p:cNvGrpSpPr/>
            <p:nvPr/>
          </p:nvGrpSpPr>
          <p:grpSpPr>
            <a:xfrm>
              <a:off x="946175" y="2933413"/>
              <a:ext cx="672658" cy="672658"/>
              <a:chOff x="0" y="0"/>
              <a:chExt cx="6350000" cy="6350000"/>
            </a:xfrm>
          </p:grpSpPr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08321E2D-958C-AFFB-A419-0A30FEDFCD2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838FA195-3457-E792-3490-32B5296AA9B6}"/>
                </a:ext>
              </a:extLst>
            </p:cNvPr>
            <p:cNvGrpSpPr/>
            <p:nvPr/>
          </p:nvGrpSpPr>
          <p:grpSpPr>
            <a:xfrm>
              <a:off x="1120807" y="3115580"/>
              <a:ext cx="321958" cy="321958"/>
              <a:chOff x="0" y="0"/>
              <a:chExt cx="6350000" cy="6350000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E6BA8D0A-C948-DFDC-EA4B-E22E31398BF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02478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t="7786" b="7786"/>
          <a:stretch>
            <a:fillRect/>
          </a:stretch>
        </p:blipFill>
        <p:spPr>
          <a:xfrm>
            <a:off x="-18215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34461">
            <a:off x="12242553" y="-1031693"/>
            <a:ext cx="7315200" cy="369417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574853">
            <a:off x="12673015" y="509590"/>
            <a:ext cx="2466096" cy="24660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478202" y="1742638"/>
            <a:ext cx="1421951" cy="1421951"/>
          </a:xfrm>
          <a:prstGeom prst="rect">
            <a:avLst/>
          </a:prstGeom>
        </p:spPr>
      </p:pic>
      <p:sp>
        <p:nvSpPr>
          <p:cNvPr id="14" name="TextBox 24">
            <a:extLst>
              <a:ext uri="{FF2B5EF4-FFF2-40B4-BE49-F238E27FC236}">
                <a16:creationId xmlns:a16="http://schemas.microsoft.com/office/drawing/2014/main" id="{84E72955-9B26-1600-0658-7316666F4940}"/>
              </a:ext>
            </a:extLst>
          </p:cNvPr>
          <p:cNvSpPr txBox="1"/>
          <p:nvPr/>
        </p:nvSpPr>
        <p:spPr>
          <a:xfrm>
            <a:off x="2135740" y="3009900"/>
            <a:ext cx="6061748" cy="5339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在資料集上根據之前經驗 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SMOTE 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會有較好的準確度，故都使用</a:t>
            </a:r>
            <a:r>
              <a:rPr lang="en-US" altLang="zh-TW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SMOTE </a:t>
            </a: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去處理資料集</a:t>
            </a:r>
          </a:p>
          <a:p>
            <a:pPr>
              <a:lnSpc>
                <a:spcPts val="4200"/>
              </a:lnSpc>
            </a:pPr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電影種類當做特徵輸入量很多，具一定影響程度，因此想知道移除後是否有幫助</a:t>
            </a:r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endParaRPr lang="en-US" altLang="zh-TW" sz="30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4200"/>
              </a:lnSpc>
            </a:pPr>
            <a:r>
              <a:rPr lang="zh-TW" alt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實作之後發現，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不移除電影種類，準確度和 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F1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score</a:t>
            </a:r>
            <a:r>
              <a:rPr lang="zh-TW" alt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都較好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5001945-41BC-4472-E889-BD226C168D9C}"/>
              </a:ext>
            </a:extLst>
          </p:cNvPr>
          <p:cNvGrpSpPr/>
          <p:nvPr/>
        </p:nvGrpSpPr>
        <p:grpSpPr>
          <a:xfrm>
            <a:off x="13254672" y="3513341"/>
            <a:ext cx="4614771" cy="6239101"/>
            <a:chOff x="11156374" y="3998822"/>
            <a:chExt cx="4614771" cy="6239101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D4844AB-9700-CD93-0A59-B479EA2F2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756" r="18834"/>
            <a:stretch/>
          </p:blipFill>
          <p:spPr>
            <a:xfrm>
              <a:off x="11156374" y="4417336"/>
              <a:ext cx="4614771" cy="5820587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64F0B57-3EC1-A82D-02BC-575ADF727815}"/>
                </a:ext>
              </a:extLst>
            </p:cNvPr>
            <p:cNvSpPr txBox="1"/>
            <p:nvPr/>
          </p:nvSpPr>
          <p:spPr>
            <a:xfrm>
              <a:off x="12755873" y="399882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全部特徵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10C7559-81A9-C499-51F0-C9588D9661DB}"/>
              </a:ext>
            </a:extLst>
          </p:cNvPr>
          <p:cNvGrpSpPr/>
          <p:nvPr/>
        </p:nvGrpSpPr>
        <p:grpSpPr>
          <a:xfrm>
            <a:off x="8458200" y="3541407"/>
            <a:ext cx="4377915" cy="6234621"/>
            <a:chOff x="9015449" y="3770007"/>
            <a:chExt cx="4377915" cy="6234621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EE1D80FF-2618-4D8E-AEB6-FF5D944C2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308" r="16845"/>
            <a:stretch/>
          </p:blipFill>
          <p:spPr>
            <a:xfrm>
              <a:off x="9015449" y="4231672"/>
              <a:ext cx="4377915" cy="5772956"/>
            </a:xfrm>
            <a:prstGeom prst="rect">
              <a:avLst/>
            </a:prstGeom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AC7FB04-64D7-FE3A-9685-C0F2F1DDFC70}"/>
                </a:ext>
              </a:extLst>
            </p:cNvPr>
            <p:cNvSpPr txBox="1"/>
            <p:nvPr/>
          </p:nvSpPr>
          <p:spPr>
            <a:xfrm>
              <a:off x="9880967" y="3770007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移除電影種類特徵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5E40E57-9947-76D3-1548-16C571E2C218}"/>
              </a:ext>
            </a:extLst>
          </p:cNvPr>
          <p:cNvGrpSpPr/>
          <p:nvPr/>
        </p:nvGrpSpPr>
        <p:grpSpPr>
          <a:xfrm>
            <a:off x="946175" y="2972740"/>
            <a:ext cx="672658" cy="672658"/>
            <a:chOff x="1106437" y="2882253"/>
            <a:chExt cx="672658" cy="672658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468C6FF6-CB80-6DAB-9328-47740BD096E8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A03E6F56-0739-B8BC-1A7D-BE4B2935D10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25" name="Group 8">
              <a:extLst>
                <a:ext uri="{FF2B5EF4-FFF2-40B4-BE49-F238E27FC236}">
                  <a16:creationId xmlns:a16="http://schemas.microsoft.com/office/drawing/2014/main" id="{814EC538-2999-79A8-6B15-9D2CA4DE11A9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8E45907A-9F6C-C3BB-9B9F-F602D26A691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54D6A0DA-86BF-78B2-732B-4F01C8078DD0}"/>
              </a:ext>
            </a:extLst>
          </p:cNvPr>
          <p:cNvGrpSpPr/>
          <p:nvPr/>
        </p:nvGrpSpPr>
        <p:grpSpPr>
          <a:xfrm>
            <a:off x="946175" y="5143500"/>
            <a:ext cx="672658" cy="672658"/>
            <a:chOff x="1106437" y="2882253"/>
            <a:chExt cx="672658" cy="672658"/>
          </a:xfrm>
        </p:grpSpPr>
        <p:grpSp>
          <p:nvGrpSpPr>
            <p:cNvPr id="29" name="Group 6">
              <a:extLst>
                <a:ext uri="{FF2B5EF4-FFF2-40B4-BE49-F238E27FC236}">
                  <a16:creationId xmlns:a16="http://schemas.microsoft.com/office/drawing/2014/main" id="{50483ECB-7DF6-C7A9-8958-B6927421FFD5}"/>
                </a:ext>
              </a:extLst>
            </p:cNvPr>
            <p:cNvGrpSpPr/>
            <p:nvPr/>
          </p:nvGrpSpPr>
          <p:grpSpPr>
            <a:xfrm>
              <a:off x="1106437" y="2882253"/>
              <a:ext cx="672658" cy="672658"/>
              <a:chOff x="0" y="0"/>
              <a:chExt cx="6350000" cy="6350000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18C5CC85-2724-CE1C-EFE8-EE8AE2D0CDD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3272"/>
              </a:solidFill>
            </p:spPr>
          </p:sp>
        </p:grpSp>
        <p:grpSp>
          <p:nvGrpSpPr>
            <p:cNvPr id="30" name="Group 8">
              <a:extLst>
                <a:ext uri="{FF2B5EF4-FFF2-40B4-BE49-F238E27FC236}">
                  <a16:creationId xmlns:a16="http://schemas.microsoft.com/office/drawing/2014/main" id="{44C336A6-E73E-1CD4-4287-4706FB62262E}"/>
                </a:ext>
              </a:extLst>
            </p:cNvPr>
            <p:cNvGrpSpPr/>
            <p:nvPr/>
          </p:nvGrpSpPr>
          <p:grpSpPr>
            <a:xfrm>
              <a:off x="1281787" y="3066811"/>
              <a:ext cx="321958" cy="321958"/>
              <a:chOff x="0" y="0"/>
              <a:chExt cx="6350000" cy="6350000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EECDD6CC-6BC7-E964-22FB-52F7BDB26D2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941D"/>
              </a:solidFill>
            </p:spPr>
          </p:sp>
        </p:grp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E7E8418C-4263-00A4-AE81-06811B853FD7}"/>
              </a:ext>
            </a:extLst>
          </p:cNvPr>
          <p:cNvGrpSpPr/>
          <p:nvPr/>
        </p:nvGrpSpPr>
        <p:grpSpPr>
          <a:xfrm>
            <a:off x="907307" y="0"/>
            <a:ext cx="750395" cy="2602292"/>
            <a:chOff x="0" y="0"/>
            <a:chExt cx="2354580" cy="1336616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1F2C1D0-47CE-004B-83F4-C0E8F7D89186}"/>
                </a:ext>
              </a:extLst>
            </p:cNvPr>
            <p:cNvSpPr/>
            <p:nvPr/>
          </p:nvSpPr>
          <p:spPr>
            <a:xfrm>
              <a:off x="0" y="0"/>
              <a:ext cx="2353310" cy="13366166"/>
            </a:xfrm>
            <a:custGeom>
              <a:avLst/>
              <a:gdLst/>
              <a:ahLst/>
              <a:cxnLst/>
              <a:rect l="l" t="t" r="r" b="b"/>
              <a:pathLst>
                <a:path w="2353310" h="13366166">
                  <a:moveTo>
                    <a:pt x="784860" y="13298856"/>
                  </a:moveTo>
                  <a:cubicBezTo>
                    <a:pt x="905510" y="13339496"/>
                    <a:pt x="1042670" y="13366166"/>
                    <a:pt x="1177290" y="13366166"/>
                  </a:cubicBezTo>
                  <a:cubicBezTo>
                    <a:pt x="1311910" y="13366166"/>
                    <a:pt x="1441450" y="13343306"/>
                    <a:pt x="1560830" y="13302666"/>
                  </a:cubicBezTo>
                  <a:cubicBezTo>
                    <a:pt x="1563370" y="13301396"/>
                    <a:pt x="1565910" y="13301396"/>
                    <a:pt x="1568450" y="13300126"/>
                  </a:cubicBezTo>
                  <a:cubicBezTo>
                    <a:pt x="2016760" y="13137566"/>
                    <a:pt x="2346960" y="12708306"/>
                    <a:pt x="2353310" y="12174358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2165012"/>
                  </a:lnTo>
                  <a:cubicBezTo>
                    <a:pt x="6350" y="12710846"/>
                    <a:pt x="331470" y="13140106"/>
                    <a:pt x="784860" y="13298856"/>
                  </a:cubicBez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8" name="TextBox 18">
            <a:extLst>
              <a:ext uri="{FF2B5EF4-FFF2-40B4-BE49-F238E27FC236}">
                <a16:creationId xmlns:a16="http://schemas.microsoft.com/office/drawing/2014/main" id="{CB5896EA-9B41-1863-0C19-215580CCD71B}"/>
              </a:ext>
            </a:extLst>
          </p:cNvPr>
          <p:cNvSpPr txBox="1"/>
          <p:nvPr/>
        </p:nvSpPr>
        <p:spPr>
          <a:xfrm>
            <a:off x="2966636" y="808383"/>
            <a:ext cx="12578164" cy="992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altLang="zh-TW" sz="4800" dirty="0">
                <a:solidFill>
                  <a:srgbClr val="26459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Support Vector Classification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997</Words>
  <Application>Microsoft Office PowerPoint</Application>
  <PresentationFormat>自訂</PresentationFormat>
  <Paragraphs>123</Paragraphs>
  <Slides>13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標楷體</vt:lpstr>
      <vt:lpstr>Microsoft JhengHei Light</vt:lpstr>
      <vt:lpstr>Times New Roman</vt:lpstr>
      <vt:lpstr>Arial</vt:lpstr>
      <vt:lpstr>Calibri</vt:lpstr>
      <vt:lpstr>Aharoni</vt:lpstr>
      <vt:lpstr>League Spartan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推薦系統 期末專案作業</dc:title>
  <cp:lastModifiedBy>博雄 莊</cp:lastModifiedBy>
  <cp:revision>33</cp:revision>
  <dcterms:created xsi:type="dcterms:W3CDTF">2006-08-16T00:00:00Z</dcterms:created>
  <dcterms:modified xsi:type="dcterms:W3CDTF">2022-12-28T13:40:06Z</dcterms:modified>
  <dc:identifier>DAFUJTUbDCI</dc:identifier>
</cp:coreProperties>
</file>